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1E3D"/>
    <a:srgbClr val="6B336A"/>
    <a:srgbClr val="B3A2B4"/>
    <a:srgbClr val="8A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snapToGrid="0">
      <p:cViewPr varScale="1">
        <p:scale>
          <a:sx n="114" d="100"/>
          <a:sy n="114" d="100"/>
        </p:scale>
        <p:origin x="3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A1F187-C3A1-4ACC-9BD8-B1EFAFB11AFB}" type="datetimeFigureOut">
              <a:rPr lang="en-GB" smtClean="0"/>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29816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A1F187-C3A1-4ACC-9BD8-B1EFAFB11AFB}" type="datetimeFigureOut">
              <a:rPr lang="en-GB" smtClean="0"/>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217380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A1F187-C3A1-4ACC-9BD8-B1EFAFB11AFB}" type="datetimeFigureOut">
              <a:rPr lang="en-GB" smtClean="0"/>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356914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A1F187-C3A1-4ACC-9BD8-B1EFAFB11AFB}" type="datetimeFigureOut">
              <a:rPr lang="en-GB" smtClean="0"/>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952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1F187-C3A1-4ACC-9BD8-B1EFAFB11AFB}" type="datetimeFigureOut">
              <a:rPr lang="en-GB" smtClean="0"/>
              <a:t>02/02/2020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353370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A1F187-C3A1-4ACC-9BD8-B1EFAFB11AFB}" type="datetimeFigureOut">
              <a:rPr lang="en-GB" smtClean="0"/>
              <a:t>02/02/2020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57750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A1F187-C3A1-4ACC-9BD8-B1EFAFB11AFB}" type="datetimeFigureOut">
              <a:rPr lang="en-GB" smtClean="0"/>
              <a:t>02/02/2020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1189523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A1F187-C3A1-4ACC-9BD8-B1EFAFB11AFB}" type="datetimeFigureOut">
              <a:rPr lang="en-GB" smtClean="0"/>
              <a:t>02/02/2020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1778356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1F187-C3A1-4ACC-9BD8-B1EFAFB11AFB}" type="datetimeFigureOut">
              <a:rPr lang="en-GB" smtClean="0"/>
              <a:t>02/02/2020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772127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1F187-C3A1-4ACC-9BD8-B1EFAFB11AFB}" type="datetimeFigureOut">
              <a:rPr lang="en-GB" smtClean="0"/>
              <a:t>02/02/2020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325720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1F187-C3A1-4ACC-9BD8-B1EFAFB11AFB}" type="datetimeFigureOut">
              <a:rPr lang="en-GB" smtClean="0"/>
              <a:t>02/02/2020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61F06-C96D-402C-AB35-FCCF5EB645DB}" type="slidenum">
              <a:rPr lang="en-GB" smtClean="0"/>
              <a:t>‹#›</a:t>
            </a:fld>
            <a:endParaRPr lang="en-GB"/>
          </a:p>
        </p:txBody>
      </p:sp>
    </p:spTree>
    <p:extLst>
      <p:ext uri="{BB962C8B-B14F-4D97-AF65-F5344CB8AC3E}">
        <p14:creationId xmlns:p14="http://schemas.microsoft.com/office/powerpoint/2010/main" val="246295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1F187-C3A1-4ACC-9BD8-B1EFAFB11AFB}" type="datetimeFigureOut">
              <a:rPr lang="en-GB" smtClean="0"/>
              <a:t>02/02/2020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61F06-C96D-402C-AB35-FCCF5EB645DB}" type="slidenum">
              <a:rPr lang="en-GB" smtClean="0"/>
              <a:t>‹#›</a:t>
            </a:fld>
            <a:endParaRPr lang="en-GB"/>
          </a:p>
        </p:txBody>
      </p:sp>
    </p:spTree>
    <p:extLst>
      <p:ext uri="{BB962C8B-B14F-4D97-AF65-F5344CB8AC3E}">
        <p14:creationId xmlns:p14="http://schemas.microsoft.com/office/powerpoint/2010/main" val="3479396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067" y="27375"/>
            <a:ext cx="12096672" cy="725715"/>
          </a:xfrm>
          <a:prstGeom prst="rect">
            <a:avLst/>
          </a:prstGeom>
          <a:solidFill>
            <a:srgbClr val="6B3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115059" y="107899"/>
            <a:ext cx="10099041" cy="615553"/>
          </a:xfrm>
          <a:prstGeom prst="rect">
            <a:avLst/>
          </a:prstGeom>
          <a:noFill/>
        </p:spPr>
        <p:txBody>
          <a:bodyPr wrap="square" rtlCol="0">
            <a:spAutoFit/>
          </a:bodyPr>
          <a:lstStyle/>
          <a:p>
            <a:r>
              <a:rPr lang="en-GB" sz="2000" b="1" dirty="0">
                <a:solidFill>
                  <a:schemeClr val="bg1"/>
                </a:solidFill>
              </a:rPr>
              <a:t>Feedback or Grades as an Initial Response to Assessed Work: A Snapshot Service Evaluation.</a:t>
            </a:r>
          </a:p>
          <a:p>
            <a:pPr algn="ctr"/>
            <a:r>
              <a:rPr lang="en-GB" sz="1400" dirty="0">
                <a:solidFill>
                  <a:schemeClr val="bg1"/>
                </a:solidFill>
              </a:rPr>
              <a:t>Gardner, P. L., Macleod, J., Miles, P. J. &amp;  Ramsey, A. F.</a:t>
            </a:r>
          </a:p>
        </p:txBody>
      </p:sp>
      <p:grpSp>
        <p:nvGrpSpPr>
          <p:cNvPr id="19" name="Group 18"/>
          <p:cNvGrpSpPr/>
          <p:nvPr/>
        </p:nvGrpSpPr>
        <p:grpSpPr>
          <a:xfrm>
            <a:off x="26515" y="743363"/>
            <a:ext cx="2908760" cy="327215"/>
            <a:chOff x="130626" y="1011146"/>
            <a:chExt cx="2598060" cy="451881"/>
          </a:xfrm>
        </p:grpSpPr>
        <p:sp>
          <p:nvSpPr>
            <p:cNvPr id="7" name="Rectangle 6"/>
            <p:cNvSpPr/>
            <p:nvPr/>
          </p:nvSpPr>
          <p:spPr>
            <a:xfrm>
              <a:off x="130626" y="1081545"/>
              <a:ext cx="2598060" cy="381482"/>
            </a:xfrm>
            <a:prstGeom prst="rect">
              <a:avLst/>
            </a:prstGeom>
            <a:solidFill>
              <a:srgbClr val="6B3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951968" y="1011146"/>
              <a:ext cx="1669145" cy="307777"/>
            </a:xfrm>
            <a:prstGeom prst="rect">
              <a:avLst/>
            </a:prstGeom>
            <a:noFill/>
            <a:ln>
              <a:noFill/>
            </a:ln>
          </p:spPr>
          <p:txBody>
            <a:bodyPr wrap="square" rtlCol="0">
              <a:spAutoFit/>
            </a:bodyPr>
            <a:lstStyle/>
            <a:p>
              <a:r>
                <a:rPr lang="en-GB" sz="1400" dirty="0">
                  <a:solidFill>
                    <a:schemeClr val="bg1"/>
                  </a:solidFill>
                </a:rPr>
                <a:t>Introduction</a:t>
              </a:r>
            </a:p>
          </p:txBody>
        </p:sp>
      </p:grpSp>
      <p:grpSp>
        <p:nvGrpSpPr>
          <p:cNvPr id="20" name="Group 19"/>
          <p:cNvGrpSpPr/>
          <p:nvPr/>
        </p:nvGrpSpPr>
        <p:grpSpPr>
          <a:xfrm>
            <a:off x="3006419" y="755312"/>
            <a:ext cx="2804393" cy="260036"/>
            <a:chOff x="2823952" y="920738"/>
            <a:chExt cx="2772231" cy="427459"/>
          </a:xfrm>
        </p:grpSpPr>
        <p:sp>
          <p:nvSpPr>
            <p:cNvPr id="9" name="Rectangle 8"/>
            <p:cNvSpPr/>
            <p:nvPr/>
          </p:nvSpPr>
          <p:spPr>
            <a:xfrm>
              <a:off x="2823952" y="966714"/>
              <a:ext cx="2772231" cy="381483"/>
            </a:xfrm>
            <a:prstGeom prst="rect">
              <a:avLst/>
            </a:prstGeom>
            <a:solidFill>
              <a:srgbClr val="6B3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755753" y="920738"/>
              <a:ext cx="1669145" cy="301495"/>
            </a:xfrm>
            <a:prstGeom prst="rect">
              <a:avLst/>
            </a:prstGeom>
            <a:noFill/>
            <a:ln>
              <a:noFill/>
            </a:ln>
          </p:spPr>
          <p:txBody>
            <a:bodyPr wrap="square" rtlCol="0">
              <a:spAutoFit/>
            </a:bodyPr>
            <a:lstStyle/>
            <a:p>
              <a:r>
                <a:rPr lang="en-GB" sz="1400" dirty="0">
                  <a:solidFill>
                    <a:schemeClr val="bg1"/>
                  </a:solidFill>
                </a:rPr>
                <a:t>Methods</a:t>
              </a:r>
            </a:p>
          </p:txBody>
        </p:sp>
      </p:grpSp>
      <p:sp>
        <p:nvSpPr>
          <p:cNvPr id="18" name="TextBox 17"/>
          <p:cNvSpPr txBox="1"/>
          <p:nvPr/>
        </p:nvSpPr>
        <p:spPr>
          <a:xfrm>
            <a:off x="25400" y="1107678"/>
            <a:ext cx="2909875" cy="4939814"/>
          </a:xfrm>
          <a:prstGeom prst="rect">
            <a:avLst/>
          </a:prstGeom>
          <a:solidFill>
            <a:srgbClr val="B3A2B4"/>
          </a:solidFill>
        </p:spPr>
        <p:txBody>
          <a:bodyPr wrap="square" rtlCol="0">
            <a:spAutoFit/>
          </a:bodyPr>
          <a:lstStyle/>
          <a:p>
            <a:pPr marL="171450" indent="-171450">
              <a:buFontTx/>
              <a:buChar char="-"/>
            </a:pPr>
            <a:r>
              <a:rPr lang="en-GB" sz="1050" dirty="0">
                <a:solidFill>
                  <a:srgbClr val="3E1E3D"/>
                </a:solidFill>
              </a:rPr>
              <a:t>Feedback is a vital stage of the assessment process in higher education, giving students an opportunity to close the gap between their academic goals and their actual performance (Evans, 2012; 2013).</a:t>
            </a:r>
          </a:p>
          <a:p>
            <a:endParaRPr lang="en-GB" sz="1050" dirty="0">
              <a:solidFill>
                <a:srgbClr val="3E1E3D"/>
              </a:solidFill>
            </a:endParaRPr>
          </a:p>
          <a:p>
            <a:pPr marL="171450" indent="-171450">
              <a:buFontTx/>
              <a:buChar char="-"/>
            </a:pPr>
            <a:r>
              <a:rPr lang="en-GB" sz="1050" dirty="0">
                <a:solidFill>
                  <a:srgbClr val="3E1E3D"/>
                </a:solidFill>
              </a:rPr>
              <a:t>Unfortunately many students do not access or utilise feedback from assessment and instead may use only their grade as an indicator of performance (</a:t>
            </a:r>
            <a:r>
              <a:rPr lang="en-GB" sz="1050" dirty="0" err="1">
                <a:solidFill>
                  <a:srgbClr val="3E1E3D"/>
                </a:solidFill>
              </a:rPr>
              <a:t>Bloxham</a:t>
            </a:r>
            <a:r>
              <a:rPr lang="en-GB" sz="1050" dirty="0">
                <a:solidFill>
                  <a:srgbClr val="3E1E3D"/>
                </a:solidFill>
              </a:rPr>
              <a:t> &amp; Campbell 2010; Draper, 2009).</a:t>
            </a:r>
          </a:p>
          <a:p>
            <a:pPr marL="171450" indent="-171450">
              <a:buFontTx/>
              <a:buChar char="-"/>
            </a:pPr>
            <a:endParaRPr lang="en-GB" sz="1050" dirty="0">
              <a:solidFill>
                <a:srgbClr val="3E1E3D"/>
              </a:solidFill>
            </a:endParaRPr>
          </a:p>
          <a:p>
            <a:pPr marL="171450" indent="-171450">
              <a:buFontTx/>
              <a:buChar char="-"/>
            </a:pPr>
            <a:r>
              <a:rPr lang="en-GB" sz="1050" dirty="0">
                <a:solidFill>
                  <a:srgbClr val="3E1E3D"/>
                </a:solidFill>
              </a:rPr>
              <a:t>The present study aims to investigate if students can be encouraged to access feedback and use it to improve their future performance in assessment by presenting feedback in the absence of grades.</a:t>
            </a:r>
          </a:p>
          <a:p>
            <a:endParaRPr lang="en-GB" sz="1050" dirty="0">
              <a:solidFill>
                <a:srgbClr val="3E1E3D"/>
              </a:solidFill>
            </a:endParaRPr>
          </a:p>
          <a:p>
            <a:pPr marL="171450" indent="-171450">
              <a:buFontTx/>
              <a:buChar char="-"/>
            </a:pPr>
            <a:r>
              <a:rPr lang="en-GB" sz="1050" dirty="0">
                <a:solidFill>
                  <a:srgbClr val="3E1E3D"/>
                </a:solidFill>
              </a:rPr>
              <a:t>The grades of students will be compared  across the academic year to determine if giving feedback as an initial response compared to grade as an initial response had an effect on performance. </a:t>
            </a:r>
          </a:p>
          <a:p>
            <a:pPr marL="171450" indent="-171450">
              <a:buFontTx/>
              <a:buChar char="-"/>
            </a:pPr>
            <a:endParaRPr lang="en-GB" sz="1050" dirty="0">
              <a:solidFill>
                <a:srgbClr val="3E1E3D"/>
              </a:solidFill>
            </a:endParaRPr>
          </a:p>
          <a:p>
            <a:pPr marL="171450" indent="-171450">
              <a:buFontTx/>
              <a:buChar char="-"/>
            </a:pPr>
            <a:r>
              <a:rPr lang="en-GB" sz="1050" dirty="0">
                <a:solidFill>
                  <a:srgbClr val="3E1E3D"/>
                </a:solidFill>
              </a:rPr>
              <a:t>We expect to see the feedback first group to show a greater improvement in performance compared to the grade first group</a:t>
            </a:r>
          </a:p>
          <a:p>
            <a:pPr marL="171450" lvl="0" indent="-171450">
              <a:buFontTx/>
              <a:buChar char="-"/>
            </a:pPr>
            <a:r>
              <a:rPr lang="en-GB" sz="1050" dirty="0">
                <a:solidFill>
                  <a:srgbClr val="3E1E3D"/>
                </a:solidFill>
              </a:rPr>
              <a:t>In the absence of grade students are expected to be more likely to access feedback in order to gage their assessment performance.</a:t>
            </a:r>
          </a:p>
        </p:txBody>
      </p:sp>
      <p:grpSp>
        <p:nvGrpSpPr>
          <p:cNvPr id="29" name="Group 28"/>
          <p:cNvGrpSpPr/>
          <p:nvPr/>
        </p:nvGrpSpPr>
        <p:grpSpPr>
          <a:xfrm>
            <a:off x="3012226" y="3508352"/>
            <a:ext cx="2812529" cy="260134"/>
            <a:chOff x="5929075" y="1037197"/>
            <a:chExt cx="3069782" cy="440115"/>
          </a:xfrm>
        </p:grpSpPr>
        <p:sp>
          <p:nvSpPr>
            <p:cNvPr id="30" name="Rectangle 29"/>
            <p:cNvSpPr/>
            <p:nvPr/>
          </p:nvSpPr>
          <p:spPr>
            <a:xfrm>
              <a:off x="5929075" y="1083372"/>
              <a:ext cx="3069782" cy="393940"/>
            </a:xfrm>
            <a:prstGeom prst="rect">
              <a:avLst/>
            </a:prstGeom>
            <a:solidFill>
              <a:srgbClr val="6B3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1" name="TextBox 30"/>
            <p:cNvSpPr txBox="1"/>
            <p:nvPr/>
          </p:nvSpPr>
          <p:spPr>
            <a:xfrm>
              <a:off x="7041151" y="1037197"/>
              <a:ext cx="1669145" cy="332121"/>
            </a:xfrm>
            <a:prstGeom prst="rect">
              <a:avLst/>
            </a:prstGeom>
            <a:noFill/>
            <a:ln>
              <a:noFill/>
            </a:ln>
          </p:spPr>
          <p:txBody>
            <a:bodyPr wrap="square" rtlCol="0">
              <a:spAutoFit/>
            </a:bodyPr>
            <a:lstStyle/>
            <a:p>
              <a:r>
                <a:rPr lang="en-GB" sz="1400" dirty="0">
                  <a:solidFill>
                    <a:schemeClr val="bg1"/>
                  </a:solidFill>
                </a:rPr>
                <a:t>Results</a:t>
              </a:r>
            </a:p>
          </p:txBody>
        </p:sp>
      </p:grpSp>
      <p:grpSp>
        <p:nvGrpSpPr>
          <p:cNvPr id="32" name="Group 31"/>
          <p:cNvGrpSpPr/>
          <p:nvPr/>
        </p:nvGrpSpPr>
        <p:grpSpPr>
          <a:xfrm>
            <a:off x="8750033" y="753090"/>
            <a:ext cx="3375705" cy="262258"/>
            <a:chOff x="9216571" y="1031893"/>
            <a:chExt cx="2859312" cy="445418"/>
          </a:xfrm>
        </p:grpSpPr>
        <p:sp>
          <p:nvSpPr>
            <p:cNvPr id="33" name="Rectangle 32"/>
            <p:cNvSpPr/>
            <p:nvPr/>
          </p:nvSpPr>
          <p:spPr>
            <a:xfrm>
              <a:off x="9216571" y="1083371"/>
              <a:ext cx="2859312" cy="393940"/>
            </a:xfrm>
            <a:prstGeom prst="rect">
              <a:avLst/>
            </a:prstGeom>
            <a:solidFill>
              <a:srgbClr val="6B3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4" name="TextBox 33"/>
            <p:cNvSpPr txBox="1"/>
            <p:nvPr/>
          </p:nvSpPr>
          <p:spPr>
            <a:xfrm>
              <a:off x="10129265" y="1031893"/>
              <a:ext cx="1669145" cy="336513"/>
            </a:xfrm>
            <a:prstGeom prst="rect">
              <a:avLst/>
            </a:prstGeom>
            <a:noFill/>
            <a:ln>
              <a:noFill/>
            </a:ln>
          </p:spPr>
          <p:txBody>
            <a:bodyPr wrap="square" rtlCol="0">
              <a:spAutoFit/>
            </a:bodyPr>
            <a:lstStyle/>
            <a:p>
              <a:r>
                <a:rPr lang="en-GB" sz="1400" dirty="0">
                  <a:solidFill>
                    <a:schemeClr val="bg1"/>
                  </a:solidFill>
                </a:rPr>
                <a:t>Discussion</a:t>
              </a:r>
            </a:p>
          </p:txBody>
        </p:sp>
      </p:grpSp>
      <p:sp>
        <p:nvSpPr>
          <p:cNvPr id="37" name="TextBox 36"/>
          <p:cNvSpPr txBox="1"/>
          <p:nvPr/>
        </p:nvSpPr>
        <p:spPr>
          <a:xfrm>
            <a:off x="3016295" y="1070579"/>
            <a:ext cx="2804393" cy="2400657"/>
          </a:xfrm>
          <a:prstGeom prst="rect">
            <a:avLst/>
          </a:prstGeom>
          <a:solidFill>
            <a:srgbClr val="B3A2B4"/>
          </a:solidFill>
        </p:spPr>
        <p:txBody>
          <a:bodyPr wrap="square" rtlCol="0">
            <a:spAutoFit/>
          </a:bodyPr>
          <a:lstStyle/>
          <a:p>
            <a:pPr marL="171450" indent="-171450">
              <a:buFontTx/>
              <a:buChar char="-"/>
            </a:pPr>
            <a:r>
              <a:rPr lang="en-GB" sz="1000" dirty="0">
                <a:solidFill>
                  <a:srgbClr val="3E1E3D"/>
                </a:solidFill>
              </a:rPr>
              <a:t>106 second year psychology undergraduates at the University of St Andrews participated in the study. Students were ordered by matriculation number and then split into conditions.</a:t>
            </a:r>
          </a:p>
          <a:p>
            <a:endParaRPr lang="en-GB" sz="1000" dirty="0">
              <a:solidFill>
                <a:srgbClr val="3E1E3D"/>
              </a:solidFill>
            </a:endParaRPr>
          </a:p>
          <a:p>
            <a:pPr marL="171450" indent="-171450">
              <a:buFontTx/>
              <a:buChar char="-"/>
            </a:pPr>
            <a:r>
              <a:rPr lang="en-GB" sz="1000" dirty="0">
                <a:solidFill>
                  <a:srgbClr val="3E1E3D"/>
                </a:solidFill>
              </a:rPr>
              <a:t>Two conditions with different methods of presenting assessment results were compared, grade before feedback and feedback before grade.</a:t>
            </a:r>
          </a:p>
          <a:p>
            <a:pPr marL="171450" indent="-171450">
              <a:buFontTx/>
              <a:buChar char="-"/>
            </a:pPr>
            <a:endParaRPr lang="en-GB" sz="1000" dirty="0">
              <a:solidFill>
                <a:srgbClr val="3E1E3D"/>
              </a:solidFill>
            </a:endParaRPr>
          </a:p>
          <a:p>
            <a:pPr marL="171450" indent="-171450">
              <a:buFontTx/>
              <a:buChar char="-"/>
            </a:pPr>
            <a:r>
              <a:rPr lang="en-GB" sz="1000" dirty="0">
                <a:solidFill>
                  <a:srgbClr val="3E1E3D"/>
                </a:solidFill>
              </a:rPr>
              <a:t> Grades from a lab report assessment in semester one were compared with a similar task in semester two to determine if performance changed between semesters in each condition.</a:t>
            </a:r>
          </a:p>
        </p:txBody>
      </p:sp>
      <p:pic>
        <p:nvPicPr>
          <p:cNvPr id="38" name="Picture 37"/>
          <p:cNvPicPr>
            <a:picLocks noChangeAspect="1"/>
          </p:cNvPicPr>
          <p:nvPr/>
        </p:nvPicPr>
        <p:blipFill>
          <a:blip r:embed="rId2"/>
          <a:stretch>
            <a:fillRect/>
          </a:stretch>
        </p:blipFill>
        <p:spPr>
          <a:xfrm>
            <a:off x="385956" y="184676"/>
            <a:ext cx="381238" cy="461997"/>
          </a:xfrm>
          <a:prstGeom prst="rect">
            <a:avLst/>
          </a:prstGeom>
        </p:spPr>
      </p:pic>
      <p:sp>
        <p:nvSpPr>
          <p:cNvPr id="39" name="TextBox 38"/>
          <p:cNvSpPr txBox="1"/>
          <p:nvPr/>
        </p:nvSpPr>
        <p:spPr>
          <a:xfrm>
            <a:off x="29067" y="6118306"/>
            <a:ext cx="12096672" cy="707886"/>
          </a:xfrm>
          <a:prstGeom prst="rect">
            <a:avLst/>
          </a:prstGeom>
          <a:solidFill>
            <a:srgbClr val="6B336A"/>
          </a:solidFill>
        </p:spPr>
        <p:txBody>
          <a:bodyPr wrap="square" rtlCol="0">
            <a:spAutoFit/>
          </a:bodyPr>
          <a:lstStyle/>
          <a:p>
            <a:r>
              <a:rPr lang="en-GB" sz="1000" b="1" dirty="0">
                <a:solidFill>
                  <a:schemeClr val="bg1"/>
                </a:solidFill>
              </a:rPr>
              <a:t>References : </a:t>
            </a:r>
            <a:r>
              <a:rPr lang="en-GB" sz="1000" dirty="0" err="1">
                <a:solidFill>
                  <a:schemeClr val="bg1"/>
                </a:solidFill>
              </a:rPr>
              <a:t>Bloxham</a:t>
            </a:r>
            <a:r>
              <a:rPr lang="en-GB" sz="1000" dirty="0">
                <a:solidFill>
                  <a:schemeClr val="bg1"/>
                </a:solidFill>
              </a:rPr>
              <a:t>, S. &amp; Campbell, L. (2010). Generating dialogue in assessment feedback: exploring the use of interactive cover sheets. Assessment &amp; Evaluation In Higher Education, 35(3), 291-300. </a:t>
            </a:r>
          </a:p>
          <a:p>
            <a:r>
              <a:rPr lang="en-GB" sz="1000" dirty="0">
                <a:solidFill>
                  <a:schemeClr val="bg1"/>
                </a:solidFill>
              </a:rPr>
              <a:t>Draper, S. (2009). What are learners actually regulating when given feedback?. British Journal Of Educational Technology, 40(2), 306-315.</a:t>
            </a:r>
          </a:p>
          <a:p>
            <a:r>
              <a:rPr lang="en-GB" sz="1000" dirty="0">
                <a:solidFill>
                  <a:schemeClr val="bg1"/>
                </a:solidFill>
              </a:rPr>
              <a:t>Evans, C. (2012). Assessment Feedback: We can do better. Reflecting Education, 8(1), 1-9. </a:t>
            </a:r>
          </a:p>
          <a:p>
            <a:r>
              <a:rPr lang="en-GB" sz="1000" dirty="0">
                <a:solidFill>
                  <a:schemeClr val="bg1"/>
                </a:solidFill>
              </a:rPr>
              <a:t>Evans, C. (2013). Making Sense of Assessment Feedback in Higher Education. Review Of Educational Research, 83(1), 70-120.</a:t>
            </a:r>
          </a:p>
        </p:txBody>
      </p:sp>
      <p:sp>
        <p:nvSpPr>
          <p:cNvPr id="40" name="TextBox 39"/>
          <p:cNvSpPr txBox="1"/>
          <p:nvPr/>
        </p:nvSpPr>
        <p:spPr>
          <a:xfrm>
            <a:off x="5861968" y="782672"/>
            <a:ext cx="2838012" cy="3477875"/>
          </a:xfrm>
          <a:prstGeom prst="rect">
            <a:avLst/>
          </a:prstGeom>
          <a:solidFill>
            <a:srgbClr val="B3A2B4"/>
          </a:solidFill>
        </p:spPr>
        <p:txBody>
          <a:bodyPr wrap="square" rtlCol="0">
            <a:spAutoFit/>
          </a:bodyPr>
          <a:lstStyle/>
          <a:p>
            <a:pPr marL="171450" indent="-171450">
              <a:buFontTx/>
              <a:buChar char="-"/>
            </a:pPr>
            <a:r>
              <a:rPr lang="en-GB" sz="1000" dirty="0">
                <a:solidFill>
                  <a:srgbClr val="3E1E3D"/>
                </a:solidFill>
              </a:rPr>
              <a:t>A paired samples t-test showed that there was an overall difference in student performance in semester two compared to semester one (t(115) = -7.01, p=&lt;.001).</a:t>
            </a:r>
          </a:p>
          <a:p>
            <a:pPr marL="171450" indent="-171450">
              <a:buFontTx/>
              <a:buChar char="-"/>
            </a:pPr>
            <a:endParaRPr lang="en-GB" sz="1000" dirty="0">
              <a:solidFill>
                <a:srgbClr val="3E1E3D"/>
              </a:solidFill>
            </a:endParaRPr>
          </a:p>
          <a:p>
            <a:pPr marL="171450" indent="-171450">
              <a:buFontTx/>
              <a:buChar char="-"/>
            </a:pPr>
            <a:r>
              <a:rPr lang="en-GB" sz="1000" dirty="0">
                <a:solidFill>
                  <a:srgbClr val="3E1E3D"/>
                </a:solidFill>
              </a:rPr>
              <a:t>A repeated measures ANOVA showed that there was no effect of group overall however there was an effect of semester (F (1, 114) = 59.69, p= &lt;.001). This suggests that overall student performance improved in semester two compared to semester one.</a:t>
            </a:r>
          </a:p>
          <a:p>
            <a:endParaRPr lang="en-GB" sz="1000" dirty="0">
              <a:solidFill>
                <a:srgbClr val="3E1E3D"/>
              </a:solidFill>
            </a:endParaRPr>
          </a:p>
          <a:p>
            <a:pPr marL="171450" indent="-171450">
              <a:buFontTx/>
              <a:buChar char="-"/>
            </a:pPr>
            <a:r>
              <a:rPr lang="en-GB" sz="1000" dirty="0">
                <a:solidFill>
                  <a:srgbClr val="3E1E3D"/>
                </a:solidFill>
              </a:rPr>
              <a:t>It was also found that there was an interaction between semester and group (F(1, 114) </a:t>
            </a:r>
            <a:r>
              <a:rPr lang="en-GB" sz="1000">
                <a:solidFill>
                  <a:srgbClr val="3E1E3D"/>
                </a:solidFill>
              </a:rPr>
              <a:t>= 18.11, </a:t>
            </a:r>
            <a:r>
              <a:rPr lang="en-GB" sz="1000" dirty="0">
                <a:solidFill>
                  <a:srgbClr val="3E1E3D"/>
                </a:solidFill>
              </a:rPr>
              <a:t>p= &lt;.001). This suggests that response condition had an effect on the level of performance improvement between assessments.</a:t>
            </a:r>
          </a:p>
          <a:p>
            <a:pPr marL="171450" indent="-171450">
              <a:buFontTx/>
              <a:buChar char="-"/>
            </a:pPr>
            <a:endParaRPr lang="en-GB" sz="1000" dirty="0">
              <a:solidFill>
                <a:srgbClr val="3E1E3D"/>
              </a:solidFill>
            </a:endParaRPr>
          </a:p>
          <a:p>
            <a:pPr marL="171450" indent="-171450">
              <a:buFontTx/>
              <a:buChar char="-"/>
            </a:pPr>
            <a:r>
              <a:rPr lang="en-GB" sz="1000" dirty="0">
                <a:solidFill>
                  <a:srgbClr val="3E1E3D"/>
                </a:solidFill>
              </a:rPr>
              <a:t>As shown in figure two there was a greater improvement in performance for students in the feedback group than the grade group.</a:t>
            </a:r>
          </a:p>
        </p:txBody>
      </p:sp>
      <p:pic>
        <p:nvPicPr>
          <p:cNvPr id="3" name="Picture 2"/>
          <p:cNvPicPr>
            <a:picLocks noChangeAspect="1"/>
          </p:cNvPicPr>
          <p:nvPr/>
        </p:nvPicPr>
        <p:blipFill>
          <a:blip r:embed="rId3"/>
          <a:stretch>
            <a:fillRect/>
          </a:stretch>
        </p:blipFill>
        <p:spPr>
          <a:xfrm>
            <a:off x="5861968" y="4319767"/>
            <a:ext cx="2824832" cy="1445809"/>
          </a:xfrm>
          <a:prstGeom prst="rect">
            <a:avLst/>
          </a:prstGeom>
          <a:ln w="19050">
            <a:solidFill>
              <a:srgbClr val="3E1E3D"/>
            </a:solidFill>
          </a:ln>
        </p:spPr>
      </p:pic>
      <p:grpSp>
        <p:nvGrpSpPr>
          <p:cNvPr id="8" name="Group 7"/>
          <p:cNvGrpSpPr/>
          <p:nvPr/>
        </p:nvGrpSpPr>
        <p:grpSpPr>
          <a:xfrm>
            <a:off x="8795920" y="4718973"/>
            <a:ext cx="2418180" cy="1350263"/>
            <a:chOff x="3108701" y="1039161"/>
            <a:chExt cx="5974598" cy="4779678"/>
          </a:xfrm>
        </p:grpSpPr>
        <p:pic>
          <p:nvPicPr>
            <p:cNvPr id="4" name="Picture 3"/>
            <p:cNvPicPr>
              <a:picLocks noChangeAspect="1"/>
            </p:cNvPicPr>
            <p:nvPr/>
          </p:nvPicPr>
          <p:blipFill>
            <a:blip r:embed="rId4"/>
            <a:stretch>
              <a:fillRect/>
            </a:stretch>
          </p:blipFill>
          <p:spPr>
            <a:xfrm>
              <a:off x="3108701" y="1039161"/>
              <a:ext cx="5974598" cy="4779678"/>
            </a:xfrm>
            <a:prstGeom prst="rect">
              <a:avLst/>
            </a:prstGeom>
            <a:ln w="19050">
              <a:solidFill>
                <a:srgbClr val="3E1E3D"/>
              </a:solidFill>
            </a:ln>
          </p:spPr>
        </p:pic>
        <p:sp>
          <p:nvSpPr>
            <p:cNvPr id="5" name="TextBox 4"/>
            <p:cNvSpPr txBox="1"/>
            <p:nvPr/>
          </p:nvSpPr>
          <p:spPr>
            <a:xfrm>
              <a:off x="7816294" y="1617439"/>
              <a:ext cx="958679" cy="544735"/>
            </a:xfrm>
            <a:prstGeom prst="rect">
              <a:avLst/>
            </a:prstGeom>
            <a:solidFill>
              <a:schemeClr val="bg1"/>
            </a:solidFill>
            <a:ln w="19050">
              <a:noFill/>
            </a:ln>
          </p:spPr>
          <p:txBody>
            <a:bodyPr wrap="square" rtlCol="0">
              <a:spAutoFit/>
            </a:bodyPr>
            <a:lstStyle/>
            <a:p>
              <a:r>
                <a:rPr lang="en-GB" sz="200" dirty="0">
                  <a:latin typeface="Arial" panose="020B0604020202020204" pitchFamily="34" charset="0"/>
                  <a:cs typeface="Arial" panose="020B0604020202020204" pitchFamily="34" charset="0"/>
                </a:rPr>
                <a:t>Grade First</a:t>
              </a:r>
            </a:p>
            <a:p>
              <a:r>
                <a:rPr lang="en-GB" sz="200" dirty="0">
                  <a:latin typeface="Arial" panose="020B0604020202020204" pitchFamily="34" charset="0"/>
                  <a:cs typeface="Arial" panose="020B0604020202020204" pitchFamily="34" charset="0"/>
                </a:rPr>
                <a:t>Feedback First</a:t>
              </a:r>
            </a:p>
          </p:txBody>
        </p:sp>
      </p:grpSp>
      <p:sp>
        <p:nvSpPr>
          <p:cNvPr id="43" name="TextBox 42"/>
          <p:cNvSpPr txBox="1"/>
          <p:nvPr/>
        </p:nvSpPr>
        <p:spPr>
          <a:xfrm>
            <a:off x="3004768" y="3807505"/>
            <a:ext cx="2806596" cy="2077492"/>
          </a:xfrm>
          <a:prstGeom prst="rect">
            <a:avLst/>
          </a:prstGeom>
          <a:solidFill>
            <a:srgbClr val="B3A2B4"/>
          </a:solidFill>
        </p:spPr>
        <p:txBody>
          <a:bodyPr wrap="square" rtlCol="0">
            <a:spAutoFit/>
          </a:bodyPr>
          <a:lstStyle/>
          <a:p>
            <a:pPr marL="171450" indent="-171450">
              <a:buFontTx/>
              <a:buChar char="-"/>
            </a:pPr>
            <a:r>
              <a:rPr lang="en-GB" sz="1000" dirty="0">
                <a:solidFill>
                  <a:srgbClr val="3E1E3D"/>
                </a:solidFill>
              </a:rPr>
              <a:t>The mean scores for the grade and feedback groups in semester one were 13.3 (SD= 2.18) and 11.96 (SD= 1.87) respectively (see fig. 1).</a:t>
            </a:r>
          </a:p>
          <a:p>
            <a:pPr marL="171450" indent="-171450">
              <a:buFontTx/>
              <a:buChar char="-"/>
            </a:pPr>
            <a:endParaRPr lang="en-GB" sz="1100" dirty="0">
              <a:solidFill>
                <a:srgbClr val="3E1E3D"/>
              </a:solidFill>
            </a:endParaRPr>
          </a:p>
          <a:p>
            <a:pPr marL="171450" indent="-171450">
              <a:buFontTx/>
              <a:buChar char="-"/>
            </a:pPr>
            <a:r>
              <a:rPr lang="en-GB" sz="1100" dirty="0">
                <a:solidFill>
                  <a:srgbClr val="3E1E3D"/>
                </a:solidFill>
              </a:rPr>
              <a:t>The mean scores in semester two were 14.03 (SD= 2.66) for the grade group and 14.46 (SD= 1.53) for the feedback group (see fig. 1).</a:t>
            </a:r>
          </a:p>
          <a:p>
            <a:pPr marL="171450" indent="-171450">
              <a:buFontTx/>
              <a:buChar char="-"/>
            </a:pPr>
            <a:endParaRPr lang="en-GB" sz="1100" dirty="0">
              <a:solidFill>
                <a:srgbClr val="3E1E3D"/>
              </a:solidFill>
            </a:endParaRPr>
          </a:p>
          <a:p>
            <a:pPr marL="171450" indent="-171450">
              <a:buFontTx/>
              <a:buChar char="-"/>
            </a:pPr>
            <a:r>
              <a:rPr lang="en-GB" sz="1100" dirty="0">
                <a:solidFill>
                  <a:srgbClr val="3E1E3D"/>
                </a:solidFill>
              </a:rPr>
              <a:t>The mean change in grade for the grade group was 0.72 and for the feedback group was 2.49.</a:t>
            </a:r>
          </a:p>
        </p:txBody>
      </p:sp>
      <p:sp>
        <p:nvSpPr>
          <p:cNvPr id="44" name="TextBox 43"/>
          <p:cNvSpPr txBox="1"/>
          <p:nvPr/>
        </p:nvSpPr>
        <p:spPr>
          <a:xfrm>
            <a:off x="8750033" y="1045658"/>
            <a:ext cx="3375705" cy="3631763"/>
          </a:xfrm>
          <a:prstGeom prst="rect">
            <a:avLst/>
          </a:prstGeom>
          <a:solidFill>
            <a:srgbClr val="B3A2B4"/>
          </a:solidFill>
        </p:spPr>
        <p:txBody>
          <a:bodyPr wrap="square" rtlCol="0">
            <a:spAutoFit/>
          </a:bodyPr>
          <a:lstStyle/>
          <a:p>
            <a:pPr marL="171450" indent="-171450">
              <a:buFontTx/>
              <a:buChar char="-"/>
            </a:pPr>
            <a:r>
              <a:rPr lang="en-GB" sz="1000" dirty="0">
                <a:solidFill>
                  <a:srgbClr val="3E1E3D"/>
                </a:solidFill>
              </a:rPr>
              <a:t>The current investigation has shown that presenting feedback prior grade may improve performance in future assessments by encouraging students to access their assessment feedback.</a:t>
            </a:r>
          </a:p>
          <a:p>
            <a:pPr marL="171450" indent="-171450">
              <a:buFontTx/>
              <a:buChar char="-"/>
            </a:pPr>
            <a:endParaRPr lang="en-GB" sz="1000" dirty="0">
              <a:solidFill>
                <a:srgbClr val="3E1E3D"/>
              </a:solidFill>
            </a:endParaRPr>
          </a:p>
          <a:p>
            <a:pPr marL="171450" indent="-171450">
              <a:buFontTx/>
              <a:buChar char="-"/>
            </a:pPr>
            <a:r>
              <a:rPr lang="en-GB" sz="1000" dirty="0">
                <a:solidFill>
                  <a:srgbClr val="3E1E3D"/>
                </a:solidFill>
              </a:rPr>
              <a:t>This may be due to students wishing to self assess their performance by looking at feedback when they have not been given their grade.</a:t>
            </a:r>
          </a:p>
          <a:p>
            <a:pPr marL="171450" indent="-171450">
              <a:buFontTx/>
              <a:buChar char="-"/>
            </a:pPr>
            <a:endParaRPr lang="en-GB" sz="1000" dirty="0">
              <a:solidFill>
                <a:srgbClr val="3E1E3D"/>
              </a:solidFill>
            </a:endParaRPr>
          </a:p>
          <a:p>
            <a:pPr marL="171450" indent="-171450">
              <a:buFontTx/>
              <a:buChar char="-"/>
            </a:pPr>
            <a:r>
              <a:rPr lang="en-GB" sz="1000" dirty="0">
                <a:solidFill>
                  <a:srgbClr val="3E1E3D"/>
                </a:solidFill>
              </a:rPr>
              <a:t>It could also be the case that that because feedback group had a lower mean grade in first semester than the grade group, individuals may have been motivated to work harder to improve their grades.</a:t>
            </a:r>
          </a:p>
          <a:p>
            <a:pPr marL="171450" indent="-171450">
              <a:buFontTx/>
              <a:buChar char="-"/>
            </a:pPr>
            <a:endParaRPr lang="en-GB" sz="1000" dirty="0">
              <a:solidFill>
                <a:srgbClr val="3E1E3D"/>
              </a:solidFill>
            </a:endParaRPr>
          </a:p>
          <a:p>
            <a:pPr marL="171450" indent="-171450">
              <a:buFontTx/>
              <a:buChar char="-"/>
            </a:pPr>
            <a:r>
              <a:rPr lang="en-GB" sz="1000" dirty="0">
                <a:solidFill>
                  <a:srgbClr val="3E1E3D"/>
                </a:solidFill>
              </a:rPr>
              <a:t>Encouraging the use of feedback could be beneficial to performance and there is little reason why feedback can not be presented to students before their grades.</a:t>
            </a:r>
          </a:p>
          <a:p>
            <a:pPr marL="171450" indent="-171450">
              <a:buFontTx/>
              <a:buChar char="-"/>
            </a:pPr>
            <a:endParaRPr lang="en-GB" sz="1000" dirty="0">
              <a:solidFill>
                <a:srgbClr val="3E1E3D"/>
              </a:solidFill>
            </a:endParaRPr>
          </a:p>
          <a:p>
            <a:pPr marL="171450" indent="-171450">
              <a:buFontTx/>
              <a:buChar char="-"/>
            </a:pPr>
            <a:r>
              <a:rPr lang="en-GB" sz="1000" dirty="0">
                <a:solidFill>
                  <a:srgbClr val="3E1E3D"/>
                </a:solidFill>
              </a:rPr>
              <a:t>Encouraging students to make use of feedback in the early stages of assessment could be particularly beneficial as students may not be able to access feedback at a later date even if they intended to (feedback may be removed from Moodle at the end of the academic year).</a:t>
            </a:r>
          </a:p>
        </p:txBody>
      </p:sp>
      <p:sp>
        <p:nvSpPr>
          <p:cNvPr id="11" name="TextBox 10"/>
          <p:cNvSpPr txBox="1"/>
          <p:nvPr/>
        </p:nvSpPr>
        <p:spPr>
          <a:xfrm>
            <a:off x="5842980" y="5784162"/>
            <a:ext cx="2875988" cy="307777"/>
          </a:xfrm>
          <a:prstGeom prst="rect">
            <a:avLst/>
          </a:prstGeom>
          <a:noFill/>
          <a:ln>
            <a:noFill/>
          </a:ln>
        </p:spPr>
        <p:txBody>
          <a:bodyPr wrap="square" rtlCol="0">
            <a:spAutoFit/>
          </a:bodyPr>
          <a:lstStyle/>
          <a:p>
            <a:r>
              <a:rPr lang="en-GB" sz="700" i="1" dirty="0">
                <a:solidFill>
                  <a:srgbClr val="3E1E3D"/>
                </a:solidFill>
              </a:rPr>
              <a:t>Figure 1</a:t>
            </a:r>
            <a:r>
              <a:rPr lang="en-GB" sz="700" dirty="0">
                <a:solidFill>
                  <a:srgbClr val="3E1E3D"/>
                </a:solidFill>
              </a:rPr>
              <a:t>. Bar chart showing the mean grades in semester one and two for the grade and feedback conditions. Error bars show standard deviation.</a:t>
            </a:r>
          </a:p>
        </p:txBody>
      </p:sp>
      <p:sp>
        <p:nvSpPr>
          <p:cNvPr id="46" name="TextBox 45"/>
          <p:cNvSpPr txBox="1"/>
          <p:nvPr/>
        </p:nvSpPr>
        <p:spPr>
          <a:xfrm>
            <a:off x="11291052" y="4974670"/>
            <a:ext cx="898715" cy="846386"/>
          </a:xfrm>
          <a:prstGeom prst="rect">
            <a:avLst/>
          </a:prstGeom>
          <a:noFill/>
          <a:ln>
            <a:noFill/>
          </a:ln>
        </p:spPr>
        <p:txBody>
          <a:bodyPr wrap="square" rtlCol="0">
            <a:spAutoFit/>
          </a:bodyPr>
          <a:lstStyle/>
          <a:p>
            <a:r>
              <a:rPr lang="en-GB" sz="700" i="1" dirty="0">
                <a:solidFill>
                  <a:srgbClr val="3E1E3D"/>
                </a:solidFill>
              </a:rPr>
              <a:t>Figure 2</a:t>
            </a:r>
            <a:r>
              <a:rPr lang="en-GB" sz="700" dirty="0">
                <a:solidFill>
                  <a:srgbClr val="3E1E3D"/>
                </a:solidFill>
              </a:rPr>
              <a:t>. Plot showing the interaction effects for group and semester on student performance</a:t>
            </a:r>
          </a:p>
        </p:txBody>
      </p:sp>
    </p:spTree>
    <p:extLst>
      <p:ext uri="{BB962C8B-B14F-4D97-AF65-F5344CB8AC3E}">
        <p14:creationId xmlns:p14="http://schemas.microsoft.com/office/powerpoint/2010/main" val="551206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1177</TotalTime>
  <Words>860</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Ramsey</dc:creator>
  <cp:lastModifiedBy>Paul Gardner</cp:lastModifiedBy>
  <cp:revision>37</cp:revision>
  <dcterms:created xsi:type="dcterms:W3CDTF">2016-05-02T13:49:52Z</dcterms:created>
  <dcterms:modified xsi:type="dcterms:W3CDTF">2020-02-02T10:33:15Z</dcterms:modified>
</cp:coreProperties>
</file>